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3"/>
  </p:handoutMasterIdLst>
  <p:sldIdLst>
    <p:sldId id="258" r:id="rId2"/>
    <p:sldId id="260" r:id="rId3"/>
    <p:sldId id="259" r:id="rId4"/>
    <p:sldId id="261" r:id="rId5"/>
    <p:sldId id="262" r:id="rId6"/>
    <p:sldId id="263" r:id="rId7"/>
    <p:sldId id="256" r:id="rId8"/>
    <p:sldId id="257"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6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93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1A6415-5BD3-4383-9D01-02E964CF3FFA}" type="datetimeFigureOut">
              <a:rPr lang="en-US" smtClean="0"/>
              <a:t>1/4/2012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80FE3E-2B33-4209-8DC6-A2CABBB5A935}"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96CE0D-2532-46BF-B69F-8587F25031D7}" type="datetimeFigureOut">
              <a:rPr lang="en-US" smtClean="0"/>
              <a:t>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7A2C0-5383-4BE0-8576-1D60BBB6589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6CE0D-2532-46BF-B69F-8587F25031D7}" type="datetimeFigureOut">
              <a:rPr lang="en-US" smtClean="0"/>
              <a:t>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7A2C0-5383-4BE0-8576-1D60BBB6589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6CE0D-2532-46BF-B69F-8587F25031D7}" type="datetimeFigureOut">
              <a:rPr lang="en-US" smtClean="0"/>
              <a:t>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7A2C0-5383-4BE0-8576-1D60BBB6589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6CE0D-2532-46BF-B69F-8587F25031D7}" type="datetimeFigureOut">
              <a:rPr lang="en-US" smtClean="0"/>
              <a:t>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7A2C0-5383-4BE0-8576-1D60BBB6589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96CE0D-2532-46BF-B69F-8587F25031D7}" type="datetimeFigureOut">
              <a:rPr lang="en-US" smtClean="0"/>
              <a:t>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7A2C0-5383-4BE0-8576-1D60BBB6589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96CE0D-2532-46BF-B69F-8587F25031D7}" type="datetimeFigureOut">
              <a:rPr lang="en-US" smtClean="0"/>
              <a:t>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7A2C0-5383-4BE0-8576-1D60BBB6589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96CE0D-2532-46BF-B69F-8587F25031D7}" type="datetimeFigureOut">
              <a:rPr lang="en-US" smtClean="0"/>
              <a:t>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27A2C0-5383-4BE0-8576-1D60BBB6589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96CE0D-2532-46BF-B69F-8587F25031D7}" type="datetimeFigureOut">
              <a:rPr lang="en-US" smtClean="0"/>
              <a:t>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27A2C0-5383-4BE0-8576-1D60BBB6589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96CE0D-2532-46BF-B69F-8587F25031D7}" type="datetimeFigureOut">
              <a:rPr lang="en-US" smtClean="0"/>
              <a:t>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27A2C0-5383-4BE0-8576-1D60BBB6589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96CE0D-2532-46BF-B69F-8587F25031D7}" type="datetimeFigureOut">
              <a:rPr lang="en-US" smtClean="0"/>
              <a:t>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7A2C0-5383-4BE0-8576-1D60BBB6589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96CE0D-2532-46BF-B69F-8587F25031D7}" type="datetimeFigureOut">
              <a:rPr lang="en-US" smtClean="0"/>
              <a:t>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7A2C0-5383-4BE0-8576-1D60BBB6589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96CE0D-2532-46BF-B69F-8587F25031D7}" type="datetimeFigureOut">
              <a:rPr lang="en-US" smtClean="0"/>
              <a:t>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7A2C0-5383-4BE0-8576-1D60BBB6589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2.wmf"/><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2" name="Picture 1" descr="2012-01-04_15.10.22.jpg"/>
          <p:cNvPicPr>
            <a:picLocks noChangeAspect="1"/>
          </p:cNvPicPr>
          <p:nvPr/>
        </p:nvPicPr>
        <p:blipFill>
          <a:blip r:embed="rId2" cstate="print"/>
          <a:stretch>
            <a:fillRect/>
          </a:stretch>
        </p:blipFill>
        <p:spPr>
          <a:xfrm>
            <a:off x="2057400" y="304800"/>
            <a:ext cx="5181600" cy="3886200"/>
          </a:xfrm>
          <a:prstGeom prst="rect">
            <a:avLst/>
          </a:prstGeom>
        </p:spPr>
      </p:pic>
      <p:sp>
        <p:nvSpPr>
          <p:cNvPr id="3" name="TextBox 2"/>
          <p:cNvSpPr txBox="1"/>
          <p:nvPr/>
        </p:nvSpPr>
        <p:spPr>
          <a:xfrm>
            <a:off x="381000" y="4191000"/>
            <a:ext cx="8305800" cy="2308324"/>
          </a:xfrm>
          <a:prstGeom prst="rect">
            <a:avLst/>
          </a:prstGeom>
          <a:noFill/>
        </p:spPr>
        <p:txBody>
          <a:bodyPr wrap="square" rtlCol="0">
            <a:spAutoFit/>
          </a:bodyPr>
          <a:lstStyle/>
          <a:p>
            <a:r>
              <a:rPr lang="en-US" sz="2400" dirty="0" smtClean="0">
                <a:solidFill>
                  <a:schemeClr val="bg1"/>
                </a:solidFill>
              </a:rPr>
              <a:t>Officer Gilley received your thank you cards for coming to </a:t>
            </a:r>
            <a:r>
              <a:rPr lang="en-US" sz="2400" dirty="0" err="1" smtClean="0">
                <a:solidFill>
                  <a:schemeClr val="bg1"/>
                </a:solidFill>
              </a:rPr>
              <a:t>Blackhurst</a:t>
            </a:r>
            <a:r>
              <a:rPr lang="en-US" sz="2400" dirty="0" smtClean="0">
                <a:solidFill>
                  <a:schemeClr val="bg1"/>
                </a:solidFill>
              </a:rPr>
              <a:t> and Lincoln School with Sweetie the dog. She loved your holiday cards! She plans to show your website about  PRR’s service learning project and cards to the St. Charles Police Department. They will be interested to see what you’ve been learning about  concerning animal protection and care.</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Kitten Chow</a:t>
            </a:r>
            <a:endParaRPr lang="en-US" dirty="0"/>
          </a:p>
        </p:txBody>
      </p:sp>
      <p:sp>
        <p:nvSpPr>
          <p:cNvPr id="6" name="Content Placeholder 5"/>
          <p:cNvSpPr>
            <a:spLocks noGrp="1"/>
          </p:cNvSpPr>
          <p:nvPr>
            <p:ph idx="1"/>
          </p:nvPr>
        </p:nvSpPr>
        <p:spPr/>
        <p:txBody>
          <a:bodyPr>
            <a:normAutofit/>
          </a:bodyPr>
          <a:lstStyle/>
          <a:p>
            <a:r>
              <a:rPr lang="en-US" sz="9600" dirty="0" smtClean="0"/>
              <a:t>$1.85</a:t>
            </a:r>
            <a:endParaRPr lang="en-US" sz="9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Puppy Chow</a:t>
            </a:r>
            <a:endParaRPr lang="en-US" dirty="0"/>
          </a:p>
        </p:txBody>
      </p:sp>
      <p:sp>
        <p:nvSpPr>
          <p:cNvPr id="3" name="Content Placeholder 2"/>
          <p:cNvSpPr>
            <a:spLocks noGrp="1"/>
          </p:cNvSpPr>
          <p:nvPr>
            <p:ph idx="1"/>
          </p:nvPr>
        </p:nvSpPr>
        <p:spPr/>
        <p:txBody>
          <a:bodyPr>
            <a:normAutofit/>
          </a:bodyPr>
          <a:lstStyle/>
          <a:p>
            <a:r>
              <a:rPr lang="en-US" sz="9600" dirty="0" smtClean="0"/>
              <a:t>$4.75</a:t>
            </a:r>
            <a:endParaRPr lang="en-US" sz="9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Food in a Can</a:t>
            </a:r>
            <a:endParaRPr lang="en-US" dirty="0"/>
          </a:p>
        </p:txBody>
      </p:sp>
      <p:sp>
        <p:nvSpPr>
          <p:cNvPr id="3" name="Content Placeholder 2"/>
          <p:cNvSpPr>
            <a:spLocks noGrp="1"/>
          </p:cNvSpPr>
          <p:nvPr>
            <p:ph idx="1"/>
          </p:nvPr>
        </p:nvSpPr>
        <p:spPr/>
        <p:txBody>
          <a:bodyPr>
            <a:normAutofit/>
          </a:bodyPr>
          <a:lstStyle/>
          <a:p>
            <a:r>
              <a:rPr lang="en-US" sz="9600" dirty="0" smtClean="0"/>
              <a:t>3 Cans for $1</a:t>
            </a:r>
            <a:endParaRPr lang="en-US" sz="9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Squeekie</a:t>
            </a:r>
            <a:r>
              <a:rPr lang="en-US" dirty="0" smtClean="0"/>
              <a:t> Dog Toys</a:t>
            </a:r>
            <a:endParaRPr lang="en-US" dirty="0"/>
          </a:p>
        </p:txBody>
      </p:sp>
      <p:sp>
        <p:nvSpPr>
          <p:cNvPr id="3" name="Content Placeholder 2"/>
          <p:cNvSpPr>
            <a:spLocks noGrp="1"/>
          </p:cNvSpPr>
          <p:nvPr>
            <p:ph idx="1"/>
          </p:nvPr>
        </p:nvSpPr>
        <p:spPr/>
        <p:txBody>
          <a:bodyPr>
            <a:normAutofit/>
          </a:bodyPr>
          <a:lstStyle/>
          <a:p>
            <a:r>
              <a:rPr lang="en-US" sz="9600" dirty="0" smtClean="0"/>
              <a:t>$1</a:t>
            </a:r>
            <a:endParaRPr lang="en-US" sz="9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Dog Balls</a:t>
            </a:r>
            <a:endParaRPr lang="en-US" dirty="0"/>
          </a:p>
        </p:txBody>
      </p:sp>
      <p:sp>
        <p:nvSpPr>
          <p:cNvPr id="3" name="Content Placeholder 2"/>
          <p:cNvSpPr>
            <a:spLocks noGrp="1"/>
          </p:cNvSpPr>
          <p:nvPr>
            <p:ph idx="1"/>
          </p:nvPr>
        </p:nvSpPr>
        <p:spPr/>
        <p:txBody>
          <a:bodyPr>
            <a:normAutofit/>
          </a:bodyPr>
          <a:lstStyle/>
          <a:p>
            <a:r>
              <a:rPr lang="en-US" sz="9600" dirty="0" smtClean="0"/>
              <a:t>$1</a:t>
            </a:r>
            <a:endParaRPr lang="en-US" sz="9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Dog Leash</a:t>
            </a:r>
            <a:endParaRPr lang="en-US" dirty="0"/>
          </a:p>
        </p:txBody>
      </p:sp>
      <p:sp>
        <p:nvSpPr>
          <p:cNvPr id="3" name="Content Placeholder 2"/>
          <p:cNvSpPr>
            <a:spLocks noGrp="1"/>
          </p:cNvSpPr>
          <p:nvPr>
            <p:ph idx="1"/>
          </p:nvPr>
        </p:nvSpPr>
        <p:spPr/>
        <p:txBody>
          <a:bodyPr>
            <a:normAutofit/>
          </a:bodyPr>
          <a:lstStyle/>
          <a:p>
            <a:r>
              <a:rPr lang="en-US" sz="9600" dirty="0" smtClean="0"/>
              <a:t>$2</a:t>
            </a:r>
            <a:endParaRPr lang="en-US" sz="9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Soap for Pet Baths</a:t>
            </a:r>
            <a:endParaRPr lang="en-US" dirty="0"/>
          </a:p>
        </p:txBody>
      </p:sp>
      <p:sp>
        <p:nvSpPr>
          <p:cNvPr id="3" name="Content Placeholder 2"/>
          <p:cNvSpPr>
            <a:spLocks noGrp="1"/>
          </p:cNvSpPr>
          <p:nvPr>
            <p:ph idx="1"/>
          </p:nvPr>
        </p:nvSpPr>
        <p:spPr/>
        <p:txBody>
          <a:bodyPr>
            <a:normAutofit/>
          </a:bodyPr>
          <a:lstStyle/>
          <a:p>
            <a:r>
              <a:rPr lang="en-US" sz="9600" dirty="0" smtClean="0"/>
              <a:t>$2</a:t>
            </a:r>
            <a:endParaRPr lang="en-US" sz="9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Toys</a:t>
            </a:r>
            <a:endParaRPr lang="en-US" dirty="0"/>
          </a:p>
        </p:txBody>
      </p:sp>
      <p:sp>
        <p:nvSpPr>
          <p:cNvPr id="3" name="Content Placeholder 2"/>
          <p:cNvSpPr>
            <a:spLocks noGrp="1"/>
          </p:cNvSpPr>
          <p:nvPr>
            <p:ph idx="1"/>
          </p:nvPr>
        </p:nvSpPr>
        <p:spPr/>
        <p:txBody>
          <a:bodyPr>
            <a:normAutofit/>
          </a:bodyPr>
          <a:lstStyle/>
          <a:p>
            <a:r>
              <a:rPr lang="en-US" sz="9600" dirty="0" smtClean="0"/>
              <a:t>$1</a:t>
            </a:r>
            <a:endParaRPr lang="en-US" sz="9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cat/dog bowl</a:t>
            </a:r>
            <a:endParaRPr lang="en-US" dirty="0"/>
          </a:p>
        </p:txBody>
      </p:sp>
      <p:sp>
        <p:nvSpPr>
          <p:cNvPr id="3" name="Content Placeholder 2"/>
          <p:cNvSpPr>
            <a:spLocks noGrp="1"/>
          </p:cNvSpPr>
          <p:nvPr>
            <p:ph idx="1"/>
          </p:nvPr>
        </p:nvSpPr>
        <p:spPr/>
        <p:txBody>
          <a:bodyPr>
            <a:normAutofit/>
          </a:bodyPr>
          <a:lstStyle/>
          <a:p>
            <a:r>
              <a:rPr lang="en-US" sz="9600" dirty="0" smtClean="0"/>
              <a:t>$1</a:t>
            </a:r>
            <a:endParaRPr lang="en-US" sz="9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Medium dog bowls</a:t>
            </a:r>
            <a:endParaRPr lang="en-US" dirty="0"/>
          </a:p>
        </p:txBody>
      </p:sp>
      <p:sp>
        <p:nvSpPr>
          <p:cNvPr id="3" name="Content Placeholder 2"/>
          <p:cNvSpPr>
            <a:spLocks noGrp="1"/>
          </p:cNvSpPr>
          <p:nvPr>
            <p:ph idx="1"/>
          </p:nvPr>
        </p:nvSpPr>
        <p:spPr/>
        <p:txBody>
          <a:bodyPr>
            <a:normAutofit/>
          </a:bodyPr>
          <a:lstStyle/>
          <a:p>
            <a:r>
              <a:rPr lang="en-US" sz="9600" dirty="0" smtClean="0"/>
              <a:t>$1.50</a:t>
            </a:r>
            <a:endParaRPr lang="en-US" sz="9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5" name="TextBox 4"/>
          <p:cNvSpPr txBox="1"/>
          <p:nvPr/>
        </p:nvSpPr>
        <p:spPr>
          <a:xfrm>
            <a:off x="3886200" y="304800"/>
            <a:ext cx="4800600" cy="6832640"/>
          </a:xfrm>
          <a:prstGeom prst="rect">
            <a:avLst/>
          </a:prstGeom>
          <a:noFill/>
        </p:spPr>
        <p:txBody>
          <a:bodyPr wrap="square" rtlCol="0">
            <a:spAutoFit/>
          </a:bodyPr>
          <a:lstStyle/>
          <a:p>
            <a:endParaRPr lang="en-US" dirty="0"/>
          </a:p>
          <a:p>
            <a:r>
              <a:rPr lang="en-US" sz="2400" dirty="0" smtClean="0"/>
              <a:t>All together PRR raised $528 for the animal shelters.  We will give half of the money to Five Acres and half to St. Charles Animal Shelter.  How much is half?</a:t>
            </a:r>
          </a:p>
          <a:p>
            <a:endParaRPr lang="en-US" sz="2400" dirty="0" smtClean="0"/>
          </a:p>
          <a:p>
            <a:r>
              <a:rPr lang="en-US" sz="2400" dirty="0" smtClean="0"/>
              <a:t>Five Acres would like the money to use for food and medicine. St. Charles Animal Shelter would rather have pet supplies instead of money.</a:t>
            </a:r>
          </a:p>
          <a:p>
            <a:endParaRPr lang="en-US" sz="2400" dirty="0"/>
          </a:p>
          <a:p>
            <a:r>
              <a:rPr lang="en-US" sz="2400" dirty="0"/>
              <a:t>B</a:t>
            </a:r>
            <a:r>
              <a:rPr lang="en-US" sz="2400" dirty="0" smtClean="0"/>
              <a:t>oth Lincoln and </a:t>
            </a:r>
            <a:r>
              <a:rPr lang="en-US" sz="2400" dirty="0" err="1" smtClean="0"/>
              <a:t>Blackhurst</a:t>
            </a:r>
            <a:r>
              <a:rPr lang="en-US" sz="2400" dirty="0" smtClean="0"/>
              <a:t> Schools get to shop today for pet supplies. Each school gets to spend half of what we are giving to St. Charles Animal Shelter.  How much is that?</a:t>
            </a:r>
          </a:p>
          <a:p>
            <a:endParaRPr lang="en-US" dirty="0"/>
          </a:p>
          <a:p>
            <a:endParaRPr lang="en-US" dirty="0"/>
          </a:p>
        </p:txBody>
      </p:sp>
      <p:pic>
        <p:nvPicPr>
          <p:cNvPr id="2050" name="Picture 2" descr="C:\Users\Shelley\AppData\Local\Microsoft\Windows\Temporary Internet Files\Content.IE5\54XGIZ5K\MC900089298[1].wmf"/>
          <p:cNvPicPr>
            <a:picLocks noChangeAspect="1" noChangeArrowheads="1"/>
          </p:cNvPicPr>
          <p:nvPr/>
        </p:nvPicPr>
        <p:blipFill>
          <a:blip r:embed="rId2" cstate="print"/>
          <a:srcRect/>
          <a:stretch>
            <a:fillRect/>
          </a:stretch>
        </p:blipFill>
        <p:spPr bwMode="auto">
          <a:xfrm>
            <a:off x="0" y="381000"/>
            <a:ext cx="3262757" cy="2743200"/>
          </a:xfrm>
          <a:prstGeom prst="rect">
            <a:avLst/>
          </a:prstGeom>
          <a:noFill/>
        </p:spPr>
      </p:pic>
      <p:pic>
        <p:nvPicPr>
          <p:cNvPr id="2051" name="Picture 3" descr="C:\Users\Shelley\AppData\Local\Microsoft\Windows\Temporary Internet Files\Content.IE5\YYWUPIVG\MC900018844[1].wmf"/>
          <p:cNvPicPr>
            <a:picLocks noChangeAspect="1" noChangeArrowheads="1"/>
          </p:cNvPicPr>
          <p:nvPr/>
        </p:nvPicPr>
        <p:blipFill>
          <a:blip r:embed="rId3" cstate="print"/>
          <a:srcRect/>
          <a:stretch>
            <a:fillRect/>
          </a:stretch>
        </p:blipFill>
        <p:spPr bwMode="auto">
          <a:xfrm>
            <a:off x="1524000" y="3352800"/>
            <a:ext cx="1838858" cy="1535278"/>
          </a:xfrm>
          <a:prstGeom prst="rect">
            <a:avLst/>
          </a:prstGeom>
          <a:noFill/>
        </p:spPr>
      </p:pic>
      <p:pic>
        <p:nvPicPr>
          <p:cNvPr id="2052" name="Picture 4" descr="C:\Users\Shelley\AppData\Local\Microsoft\Windows\Temporary Internet Files\Content.IE5\9HCTDFM4\MC900018843[1].wmf"/>
          <p:cNvPicPr>
            <a:picLocks noChangeAspect="1" noChangeArrowheads="1"/>
          </p:cNvPicPr>
          <p:nvPr/>
        </p:nvPicPr>
        <p:blipFill>
          <a:blip r:embed="rId4" cstate="print"/>
          <a:srcRect/>
          <a:stretch>
            <a:fillRect/>
          </a:stretch>
        </p:blipFill>
        <p:spPr bwMode="auto">
          <a:xfrm>
            <a:off x="228600" y="4800600"/>
            <a:ext cx="2121408" cy="158557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Kitty Cube Toy</a:t>
            </a:r>
            <a:endParaRPr lang="en-US" dirty="0"/>
          </a:p>
        </p:txBody>
      </p:sp>
      <p:sp>
        <p:nvSpPr>
          <p:cNvPr id="3" name="Content Placeholder 2"/>
          <p:cNvSpPr>
            <a:spLocks noGrp="1"/>
          </p:cNvSpPr>
          <p:nvPr>
            <p:ph idx="1"/>
          </p:nvPr>
        </p:nvSpPr>
        <p:spPr/>
        <p:txBody>
          <a:bodyPr>
            <a:normAutofit/>
          </a:bodyPr>
          <a:lstStyle/>
          <a:p>
            <a:r>
              <a:rPr lang="en-US" sz="9600" dirty="0" smtClean="0"/>
              <a:t>$4</a:t>
            </a:r>
            <a:endParaRPr lang="en-US" sz="9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Doggie </a:t>
            </a:r>
            <a:r>
              <a:rPr lang="en-US" dirty="0" err="1" smtClean="0"/>
              <a:t>Bisquits</a:t>
            </a:r>
            <a:endParaRPr lang="en-US" dirty="0"/>
          </a:p>
        </p:txBody>
      </p:sp>
      <p:sp>
        <p:nvSpPr>
          <p:cNvPr id="3" name="Content Placeholder 2"/>
          <p:cNvSpPr>
            <a:spLocks noGrp="1"/>
          </p:cNvSpPr>
          <p:nvPr>
            <p:ph idx="1"/>
          </p:nvPr>
        </p:nvSpPr>
        <p:spPr/>
        <p:txBody>
          <a:bodyPr>
            <a:normAutofit/>
          </a:bodyPr>
          <a:lstStyle/>
          <a:p>
            <a:r>
              <a:rPr lang="en-US" sz="9600" dirty="0" smtClean="0"/>
              <a:t>$2.75</a:t>
            </a:r>
            <a:endParaRPr lang="en-US" sz="9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914400" y="685800"/>
            <a:ext cx="6705600" cy="5632311"/>
          </a:xfrm>
          <a:prstGeom prst="rect">
            <a:avLst/>
          </a:prstGeom>
          <a:noFill/>
        </p:spPr>
        <p:txBody>
          <a:bodyPr wrap="square" rtlCol="0">
            <a:spAutoFit/>
          </a:bodyPr>
          <a:lstStyle/>
          <a:p>
            <a:r>
              <a:rPr lang="en-US" sz="2400" dirty="0" smtClean="0"/>
              <a:t>We need to invite Ms. Gilley back to Lincoln and </a:t>
            </a:r>
            <a:r>
              <a:rPr lang="en-US" sz="2400" dirty="0" err="1" smtClean="0"/>
              <a:t>Blackhurst</a:t>
            </a:r>
            <a:r>
              <a:rPr lang="en-US" sz="2400" dirty="0" smtClean="0"/>
              <a:t> Schools so we can give her things we have bought for the animal shelter. We need to invite Miss Brittany from Five Acres too!</a:t>
            </a:r>
          </a:p>
          <a:p>
            <a:endParaRPr lang="en-US" sz="2400" dirty="0"/>
          </a:p>
          <a:p>
            <a:r>
              <a:rPr lang="en-US" sz="2400" dirty="0" smtClean="0"/>
              <a:t>Can someone volunteer to write both ladies a letter of invitation we can email???? Maybe they could come next week to a morning assembly????</a:t>
            </a:r>
          </a:p>
          <a:p>
            <a:endParaRPr lang="en-US" sz="2400" dirty="0"/>
          </a:p>
          <a:p>
            <a:r>
              <a:rPr lang="en-US" sz="2400" dirty="0" smtClean="0"/>
              <a:t>We also need to decide what pet supplies to buy. </a:t>
            </a:r>
          </a:p>
          <a:p>
            <a:endParaRPr lang="en-US" sz="2400" dirty="0"/>
          </a:p>
          <a:p>
            <a:r>
              <a:rPr lang="en-US" sz="2400" dirty="0" smtClean="0">
                <a:solidFill>
                  <a:srgbClr val="FF0000"/>
                </a:solidFill>
              </a:rPr>
              <a:t>Today’s Learning Activity is called “Pet Supply Store”.</a:t>
            </a:r>
          </a:p>
          <a:p>
            <a:r>
              <a:rPr lang="en-US" sz="2400" dirty="0" smtClean="0"/>
              <a:t>Work with your fellow PRR students to make a list of what to buy to give to Ms. Gilley and the dogs and cats of the St. Charles Animal Shelter.</a:t>
            </a:r>
            <a:endParaRPr lang="en-US" sz="2400" dirty="0"/>
          </a:p>
        </p:txBody>
      </p:sp>
      <p:pic>
        <p:nvPicPr>
          <p:cNvPr id="1026" name="Picture 2" descr="C:\Users\Shelley\AppData\Local\Microsoft\Windows\Temporary Internet Files\Content.IE5\EZW4KODM\MC900139485[1].wmf"/>
          <p:cNvPicPr>
            <a:picLocks noChangeAspect="1" noChangeArrowheads="1"/>
          </p:cNvPicPr>
          <p:nvPr/>
        </p:nvPicPr>
        <p:blipFill>
          <a:blip r:embed="rId2" cstate="print"/>
          <a:srcRect/>
          <a:stretch>
            <a:fillRect/>
          </a:stretch>
        </p:blipFill>
        <p:spPr bwMode="auto">
          <a:xfrm>
            <a:off x="6929763" y="990600"/>
            <a:ext cx="2214237" cy="1981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extBox 1"/>
          <p:cNvSpPr txBox="1"/>
          <p:nvPr/>
        </p:nvSpPr>
        <p:spPr>
          <a:xfrm>
            <a:off x="304800" y="-128528"/>
            <a:ext cx="8153400" cy="6986528"/>
          </a:xfrm>
          <a:prstGeom prst="rect">
            <a:avLst/>
          </a:prstGeom>
          <a:noFill/>
        </p:spPr>
        <p:txBody>
          <a:bodyPr wrap="square" rtlCol="0">
            <a:spAutoFit/>
          </a:bodyPr>
          <a:lstStyle/>
          <a:p>
            <a:r>
              <a:rPr lang="en-US" sz="2800" dirty="0" smtClean="0"/>
              <a:t>1. Set up a Pet Supply Store.</a:t>
            </a:r>
          </a:p>
          <a:p>
            <a:endParaRPr lang="en-US" sz="2800" dirty="0"/>
          </a:p>
          <a:p>
            <a:r>
              <a:rPr lang="en-US" sz="2800" dirty="0" smtClean="0"/>
              <a:t>2. Put price tags on everything.</a:t>
            </a:r>
          </a:p>
          <a:p>
            <a:endParaRPr lang="en-US" sz="2800" dirty="0"/>
          </a:p>
          <a:p>
            <a:r>
              <a:rPr lang="en-US" sz="2800" dirty="0" smtClean="0"/>
              <a:t>3. Use the play money to shop for things the animal shelter needs.</a:t>
            </a:r>
          </a:p>
          <a:p>
            <a:endParaRPr lang="en-US" sz="2800" dirty="0"/>
          </a:p>
          <a:p>
            <a:r>
              <a:rPr lang="en-US" sz="2800" dirty="0" smtClean="0"/>
              <a:t>4. Decide on a fair way for everyone to spend the money!</a:t>
            </a:r>
          </a:p>
          <a:p>
            <a:endParaRPr lang="en-US" sz="2800" dirty="0" smtClean="0"/>
          </a:p>
          <a:p>
            <a:r>
              <a:rPr lang="en-US" sz="2800" dirty="0"/>
              <a:t>5</a:t>
            </a:r>
            <a:r>
              <a:rPr lang="en-US" sz="2800" dirty="0" smtClean="0"/>
              <a:t>. Someone needs to make a list on the board to keep track of what you want to buy.</a:t>
            </a:r>
          </a:p>
          <a:p>
            <a:endParaRPr lang="en-US" sz="2800" dirty="0"/>
          </a:p>
          <a:p>
            <a:r>
              <a:rPr lang="en-US" sz="2800" dirty="0" smtClean="0"/>
              <a:t>6. Turn in the list to your PRR teacher.  They will go to the Dollar </a:t>
            </a:r>
            <a:r>
              <a:rPr lang="en-US" sz="2800" dirty="0"/>
              <a:t>S</a:t>
            </a:r>
            <a:r>
              <a:rPr lang="en-US" sz="2800" dirty="0" smtClean="0"/>
              <a:t>tore and buy the things on your list.</a:t>
            </a:r>
          </a:p>
          <a:p>
            <a:endParaRPr lang="en-US" sz="2800" dirty="0"/>
          </a:p>
        </p:txBody>
      </p:sp>
      <p:pic>
        <p:nvPicPr>
          <p:cNvPr id="3074" name="Picture 2" descr="C:\Users\Shelley\AppData\Local\Microsoft\Windows\Temporary Internet Files\Content.IE5\54XGIZ5K\MC900089298[1].wmf"/>
          <p:cNvPicPr>
            <a:picLocks noChangeAspect="1" noChangeArrowheads="1"/>
          </p:cNvPicPr>
          <p:nvPr/>
        </p:nvPicPr>
        <p:blipFill>
          <a:blip r:embed="rId2" cstate="print"/>
          <a:srcRect/>
          <a:stretch>
            <a:fillRect/>
          </a:stretch>
        </p:blipFill>
        <p:spPr bwMode="auto">
          <a:xfrm>
            <a:off x="5029200" y="0"/>
            <a:ext cx="1826057" cy="1535278"/>
          </a:xfrm>
          <a:prstGeom prst="rect">
            <a:avLst/>
          </a:prstGeom>
          <a:noFill/>
        </p:spPr>
      </p:pic>
      <p:pic>
        <p:nvPicPr>
          <p:cNvPr id="3075" name="Picture 3" descr="C:\Users\Shelley\AppData\Local\Microsoft\Windows\Temporary Internet Files\Content.IE5\EZW4KODM\MC900013282[1].wmf"/>
          <p:cNvPicPr>
            <a:picLocks noChangeAspect="1" noChangeArrowheads="1"/>
          </p:cNvPicPr>
          <p:nvPr/>
        </p:nvPicPr>
        <p:blipFill>
          <a:blip r:embed="rId3" cstate="print"/>
          <a:srcRect/>
          <a:stretch>
            <a:fillRect/>
          </a:stretch>
        </p:blipFill>
        <p:spPr bwMode="auto">
          <a:xfrm>
            <a:off x="7924800" y="1524000"/>
            <a:ext cx="897941" cy="1289304"/>
          </a:xfrm>
          <a:prstGeom prst="rect">
            <a:avLst/>
          </a:prstGeom>
          <a:noFill/>
        </p:spPr>
      </p:pic>
      <p:pic>
        <p:nvPicPr>
          <p:cNvPr id="3076" name="Picture 4" descr="C:\Users\Shelley\AppData\Local\Microsoft\Windows\Temporary Internet Files\Content.IE5\9HCTDFM4\MC900431631[1].png"/>
          <p:cNvPicPr>
            <a:picLocks noChangeAspect="1" noChangeArrowheads="1"/>
          </p:cNvPicPr>
          <p:nvPr/>
        </p:nvPicPr>
        <p:blipFill>
          <a:blip r:embed="rId4" cstate="print"/>
          <a:srcRect/>
          <a:stretch>
            <a:fillRect/>
          </a:stretch>
        </p:blipFill>
        <p:spPr bwMode="auto">
          <a:xfrm>
            <a:off x="7429500" y="3048000"/>
            <a:ext cx="1714500" cy="1714500"/>
          </a:xfrm>
          <a:prstGeom prst="rect">
            <a:avLst/>
          </a:prstGeom>
          <a:noFill/>
        </p:spPr>
      </p:pic>
      <p:pic>
        <p:nvPicPr>
          <p:cNvPr id="3077" name="Picture 5" descr="C:\Users\Shelley\AppData\Local\Microsoft\Windows\Temporary Internet Files\Content.IE5\EZW4KODM\MM900234700[1].gif"/>
          <p:cNvPicPr>
            <a:picLocks noChangeAspect="1" noChangeArrowheads="1" noCrop="1"/>
          </p:cNvPicPr>
          <p:nvPr/>
        </p:nvPicPr>
        <p:blipFill>
          <a:blip r:embed="rId5" cstate="print"/>
          <a:srcRect/>
          <a:stretch>
            <a:fillRect/>
          </a:stretch>
        </p:blipFill>
        <p:spPr bwMode="auto">
          <a:xfrm>
            <a:off x="7620000" y="5715000"/>
            <a:ext cx="1238250" cy="1143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extBox 1"/>
          <p:cNvSpPr txBox="1"/>
          <p:nvPr/>
        </p:nvSpPr>
        <p:spPr>
          <a:xfrm>
            <a:off x="914400" y="838200"/>
            <a:ext cx="7239000" cy="2339102"/>
          </a:xfrm>
          <a:prstGeom prst="rect">
            <a:avLst/>
          </a:prstGeom>
          <a:noFill/>
        </p:spPr>
        <p:txBody>
          <a:bodyPr wrap="square" rtlCol="0">
            <a:spAutoFit/>
          </a:bodyPr>
          <a:lstStyle/>
          <a:p>
            <a:r>
              <a:rPr lang="en-US" sz="3200" dirty="0" smtClean="0"/>
              <a:t> Next week you will get to give your real pet supplies to Ms. Gilley personally when she comes to your school!  She will be so surprised at all your hard work!!</a:t>
            </a:r>
          </a:p>
          <a:p>
            <a:endParaRPr lang="en-US" dirty="0"/>
          </a:p>
        </p:txBody>
      </p:sp>
      <p:pic>
        <p:nvPicPr>
          <p:cNvPr id="4099" name="Picture 3" descr="C:\Users\Shelley\AppData\Local\Microsoft\Windows\Temporary Internet Files\Content.IE5\EZW4KODM\MP900314409[1].jpg"/>
          <p:cNvPicPr>
            <a:picLocks noChangeAspect="1" noChangeArrowheads="1"/>
          </p:cNvPicPr>
          <p:nvPr/>
        </p:nvPicPr>
        <p:blipFill>
          <a:blip r:embed="rId2" cstate="print"/>
          <a:srcRect/>
          <a:stretch>
            <a:fillRect/>
          </a:stretch>
        </p:blipFill>
        <p:spPr bwMode="auto">
          <a:xfrm>
            <a:off x="5334000" y="4126992"/>
            <a:ext cx="3657600" cy="2731008"/>
          </a:xfrm>
          <a:prstGeom prst="rect">
            <a:avLst/>
          </a:prstGeom>
          <a:noFill/>
        </p:spPr>
      </p:pic>
      <p:pic>
        <p:nvPicPr>
          <p:cNvPr id="4100" name="Picture 4" descr="C:\Users\Shelley\AppData\Local\Microsoft\Windows\Temporary Internet Files\Content.IE5\YYWUPIVG\MC900018844[2].wmf"/>
          <p:cNvPicPr>
            <a:picLocks noChangeAspect="1" noChangeArrowheads="1"/>
          </p:cNvPicPr>
          <p:nvPr/>
        </p:nvPicPr>
        <p:blipFill>
          <a:blip r:embed="rId3" cstate="print"/>
          <a:srcRect/>
          <a:stretch>
            <a:fillRect/>
          </a:stretch>
        </p:blipFill>
        <p:spPr bwMode="auto">
          <a:xfrm>
            <a:off x="3810000" y="3048000"/>
            <a:ext cx="1838858" cy="1535278"/>
          </a:xfrm>
          <a:prstGeom prst="rect">
            <a:avLst/>
          </a:prstGeom>
          <a:noFill/>
        </p:spPr>
      </p:pic>
      <p:pic>
        <p:nvPicPr>
          <p:cNvPr id="4104" name="Picture 8" descr="C:\Users\Shelley\AppData\Local\Microsoft\Windows\Temporary Internet Files\Content.IE5\54XGIZ5K\MC900024268[1].wmf"/>
          <p:cNvPicPr>
            <a:picLocks noChangeAspect="1" noChangeArrowheads="1"/>
          </p:cNvPicPr>
          <p:nvPr/>
        </p:nvPicPr>
        <p:blipFill>
          <a:blip r:embed="rId4" cstate="print"/>
          <a:srcRect/>
          <a:stretch>
            <a:fillRect/>
          </a:stretch>
        </p:blipFill>
        <p:spPr bwMode="auto">
          <a:xfrm>
            <a:off x="609600" y="4267200"/>
            <a:ext cx="3787805" cy="1905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extBox 1"/>
          <p:cNvSpPr txBox="1"/>
          <p:nvPr/>
        </p:nvSpPr>
        <p:spPr>
          <a:xfrm>
            <a:off x="990600" y="914400"/>
            <a:ext cx="6934200" cy="4832092"/>
          </a:xfrm>
          <a:prstGeom prst="rect">
            <a:avLst/>
          </a:prstGeom>
          <a:noFill/>
        </p:spPr>
        <p:txBody>
          <a:bodyPr wrap="square" rtlCol="0">
            <a:spAutoFit/>
          </a:bodyPr>
          <a:lstStyle/>
          <a:p>
            <a:pPr algn="ctr"/>
            <a:r>
              <a:rPr lang="en-US" sz="2800" dirty="0" smtClean="0"/>
              <a:t>Be a Big 3 PRR Student!</a:t>
            </a:r>
          </a:p>
          <a:p>
            <a:endParaRPr lang="en-US" sz="2800" dirty="0"/>
          </a:p>
          <a:p>
            <a:pPr marL="342900" indent="-342900">
              <a:buAutoNum type="arabicPeriod"/>
            </a:pPr>
            <a:r>
              <a:rPr lang="en-US" sz="2800" dirty="0" smtClean="0"/>
              <a:t>Use nice voices. Listen to each other.</a:t>
            </a:r>
          </a:p>
          <a:p>
            <a:pPr marL="342900" indent="-342900">
              <a:buAutoNum type="arabicPeriod"/>
            </a:pPr>
            <a:endParaRPr lang="en-US" sz="2800" dirty="0"/>
          </a:p>
          <a:p>
            <a:pPr marL="342900" indent="-342900">
              <a:buAutoNum type="arabicPeriod"/>
            </a:pPr>
            <a:r>
              <a:rPr lang="en-US" sz="2800" dirty="0" smtClean="0"/>
              <a:t>Let everyone have a say. Be fair.</a:t>
            </a:r>
          </a:p>
          <a:p>
            <a:pPr marL="342900" indent="-342900">
              <a:buAutoNum type="arabicPeriod"/>
            </a:pPr>
            <a:endParaRPr lang="en-US" sz="2800" dirty="0"/>
          </a:p>
          <a:p>
            <a:pPr marL="342900" indent="-342900">
              <a:buAutoNum type="arabicPeriod"/>
            </a:pPr>
            <a:r>
              <a:rPr lang="en-US" sz="2800" dirty="0" smtClean="0"/>
              <a:t>Think about what the animals need to live healthy lives.</a:t>
            </a:r>
          </a:p>
          <a:p>
            <a:pPr marL="342900" indent="-342900">
              <a:buAutoNum type="arabicPeriod"/>
            </a:pPr>
            <a:endParaRPr lang="en-US" sz="2800" dirty="0"/>
          </a:p>
          <a:p>
            <a:pPr marL="342900" indent="-342900">
              <a:buAutoNum type="arabicPeriod"/>
            </a:pPr>
            <a:r>
              <a:rPr lang="en-US" sz="2800" dirty="0" smtClean="0"/>
              <a:t>Treat the supplies with respect!  </a:t>
            </a:r>
          </a:p>
          <a:p>
            <a:pPr marL="342900" indent="-342900"/>
            <a:r>
              <a:rPr lang="en-US" sz="2800" dirty="0"/>
              <a:t> </a:t>
            </a:r>
            <a:r>
              <a:rPr lang="en-US" sz="2800" dirty="0" smtClean="0"/>
              <a:t>    They cost a lot of money!!!!!!</a:t>
            </a:r>
            <a:endParaRPr lang="en-US" sz="2800" dirty="0"/>
          </a:p>
        </p:txBody>
      </p:sp>
      <p:pic>
        <p:nvPicPr>
          <p:cNvPr id="5122" name="Picture 2" descr="C:\Users\Shelley\AppData\Local\Microsoft\Windows\Temporary Internet Files\Content.IE5\YYWUPIVG\MC900089298[1].wmf"/>
          <p:cNvPicPr>
            <a:picLocks noChangeAspect="1" noChangeArrowheads="1"/>
          </p:cNvPicPr>
          <p:nvPr/>
        </p:nvPicPr>
        <p:blipFill>
          <a:blip r:embed="rId2" cstate="print"/>
          <a:srcRect/>
          <a:stretch>
            <a:fillRect/>
          </a:stretch>
        </p:blipFill>
        <p:spPr bwMode="auto">
          <a:xfrm>
            <a:off x="762000" y="381000"/>
            <a:ext cx="1826057" cy="153527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2-01-04_14.28.35.jpg"/>
          <p:cNvPicPr>
            <a:picLocks noChangeAspect="1"/>
          </p:cNvPicPr>
          <p:nvPr/>
        </p:nvPicPr>
        <p:blipFill>
          <a:blip r:embed="rId2" cstate="print"/>
          <a:stretch>
            <a:fillRect/>
          </a:stretch>
        </p:blipFill>
        <p:spPr>
          <a:xfrm>
            <a:off x="1828800" y="0"/>
            <a:ext cx="6019800" cy="4514850"/>
          </a:xfrm>
          <a:prstGeom prst="rect">
            <a:avLst/>
          </a:prstGeom>
        </p:spPr>
      </p:pic>
      <p:sp>
        <p:nvSpPr>
          <p:cNvPr id="5" name="TextBox 4"/>
          <p:cNvSpPr txBox="1"/>
          <p:nvPr/>
        </p:nvSpPr>
        <p:spPr>
          <a:xfrm>
            <a:off x="914400" y="5029200"/>
            <a:ext cx="6705600" cy="1077218"/>
          </a:xfrm>
          <a:prstGeom prst="rect">
            <a:avLst/>
          </a:prstGeom>
          <a:noFill/>
        </p:spPr>
        <p:txBody>
          <a:bodyPr wrap="square" rtlCol="0">
            <a:spAutoFit/>
          </a:bodyPr>
          <a:lstStyle/>
          <a:p>
            <a:r>
              <a:rPr lang="en-US" sz="3200" dirty="0" smtClean="0"/>
              <a:t>Big bags of dog food  - $7.50 each             18 pounds of food in each bag</a:t>
            </a:r>
            <a:endParaRPr lang="en-US"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2-01-04_14.31.24.jpg"/>
          <p:cNvPicPr>
            <a:picLocks noChangeAspect="1"/>
          </p:cNvPicPr>
          <p:nvPr/>
        </p:nvPicPr>
        <p:blipFill>
          <a:blip r:embed="rId2" cstate="print"/>
          <a:stretch>
            <a:fillRect/>
          </a:stretch>
        </p:blipFill>
        <p:spPr>
          <a:xfrm>
            <a:off x="1371600" y="381000"/>
            <a:ext cx="6553200" cy="4914900"/>
          </a:xfrm>
          <a:prstGeom prst="rect">
            <a:avLst/>
          </a:prstGeom>
        </p:spPr>
      </p:pic>
      <p:sp>
        <p:nvSpPr>
          <p:cNvPr id="3" name="TextBox 2"/>
          <p:cNvSpPr txBox="1"/>
          <p:nvPr/>
        </p:nvSpPr>
        <p:spPr>
          <a:xfrm>
            <a:off x="1219200" y="5410200"/>
            <a:ext cx="6934200" cy="1077218"/>
          </a:xfrm>
          <a:prstGeom prst="rect">
            <a:avLst/>
          </a:prstGeom>
          <a:noFill/>
        </p:spPr>
        <p:txBody>
          <a:bodyPr wrap="square" rtlCol="0">
            <a:spAutoFit/>
          </a:bodyPr>
          <a:lstStyle/>
          <a:p>
            <a:r>
              <a:rPr lang="en-US" sz="3200" dirty="0" smtClean="0"/>
              <a:t>Big Bags of cat food - $10 each               10 pounds of food in each bag </a:t>
            </a: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Dog Collars</a:t>
            </a:r>
            <a:endParaRPr lang="en-US" dirty="0"/>
          </a:p>
        </p:txBody>
      </p:sp>
      <p:sp>
        <p:nvSpPr>
          <p:cNvPr id="3" name="Content Placeholder 2"/>
          <p:cNvSpPr>
            <a:spLocks noGrp="1"/>
          </p:cNvSpPr>
          <p:nvPr>
            <p:ph idx="1"/>
          </p:nvPr>
        </p:nvSpPr>
        <p:spPr/>
        <p:txBody>
          <a:bodyPr>
            <a:normAutofit/>
          </a:bodyPr>
          <a:lstStyle/>
          <a:p>
            <a:r>
              <a:rPr lang="en-US" sz="4800" dirty="0" smtClean="0"/>
              <a:t>Four sizes:</a:t>
            </a:r>
          </a:p>
          <a:p>
            <a:r>
              <a:rPr lang="en-US" sz="4800" dirty="0" smtClean="0"/>
              <a:t>Small - $1</a:t>
            </a:r>
          </a:p>
          <a:p>
            <a:r>
              <a:rPr lang="en-US" sz="4800" dirty="0" smtClean="0"/>
              <a:t>Medium $2</a:t>
            </a:r>
          </a:p>
          <a:p>
            <a:r>
              <a:rPr lang="en-US" sz="4800" dirty="0" smtClean="0"/>
              <a:t>Large $2</a:t>
            </a:r>
          </a:p>
          <a:p>
            <a:r>
              <a:rPr lang="en-US" sz="4800" dirty="0" smtClean="0"/>
              <a:t>Extra Large $3</a:t>
            </a:r>
            <a:endParaRPr lang="en-US" sz="4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568</Words>
  <Application>Microsoft Office PowerPoint</Application>
  <PresentationFormat>On-screen Show (4:3)</PresentationFormat>
  <Paragraphs>69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Dog Collars</vt:lpstr>
      <vt:lpstr>Kitten Chow</vt:lpstr>
      <vt:lpstr>Puppy Chow</vt:lpstr>
      <vt:lpstr>Cat Food in a Can</vt:lpstr>
      <vt:lpstr>Squeekie Dog Toys</vt:lpstr>
      <vt:lpstr>Dog Balls</vt:lpstr>
      <vt:lpstr>Dog Leash</vt:lpstr>
      <vt:lpstr>Soap for Pet Baths</vt:lpstr>
      <vt:lpstr>Cat Toys</vt:lpstr>
      <vt:lpstr>Small cat/dog bowl</vt:lpstr>
      <vt:lpstr>Medium dog bowls</vt:lpstr>
      <vt:lpstr>Kitty Cube Toy</vt:lpstr>
      <vt:lpstr>Doggie Bisquits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Shelley</dc:creator>
  <cp:lastModifiedBy>Shelley</cp:lastModifiedBy>
  <cp:revision>13</cp:revision>
  <dcterms:created xsi:type="dcterms:W3CDTF">2012-01-04T21:55:15Z</dcterms:created>
  <dcterms:modified xsi:type="dcterms:W3CDTF">2012-01-04T23:35:09Z</dcterms:modified>
</cp:coreProperties>
</file>